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53" d="100"/>
          <a:sy n="153" d="100"/>
        </p:scale>
        <p:origin x="-13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CED3E41-E2DE-48B7-AD25-2C05D8372D60}" type="datetime4">
              <a:rPr lang="en-US" smtClean="0"/>
              <a:pPr/>
              <a:t>October 7,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9237-00E8-48F5-9A77-8496B8A0E541}" type="datetimeFigureOut">
              <a:rPr lang="en-US" smtClean="0"/>
              <a:t>10/7/15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0992-D05B-4846-8E6E-CA034CB4F1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9237-00E8-48F5-9A77-8496B8A0E541}" type="datetimeFigureOut">
              <a:rPr lang="en-US" smtClean="0"/>
              <a:t>10/7/15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0992-D05B-4846-8E6E-CA034CB4F1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202C6-8B37-41F0-B3E4-774551D1C22F}" type="datetime4">
              <a:rPr lang="en-US" smtClean="0"/>
              <a:pPr/>
              <a:t>October 7,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8F78D1B-BB73-41B2-8202-C6678B761557}" type="datetime4">
              <a:rPr lang="en-US" smtClean="0"/>
              <a:pPr/>
              <a:t>October 7,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1E46-B9AD-4605-BA48-F4BA770367EA}" type="datetime4">
              <a:rPr lang="en-US" smtClean="0"/>
              <a:pPr/>
              <a:t>October 7,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4492-1D66-40E5-BF5F-8AE5B76A3760}" type="datetime4">
              <a:rPr lang="en-US" smtClean="0"/>
              <a:pPr/>
              <a:t>October 7,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120655-FBEF-4656-A8A9-E7D9EB4F4DEC}" type="datetime4">
              <a:rPr lang="en-US" smtClean="0"/>
              <a:pPr/>
              <a:t>October 7,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2BA2-D035-44CD-B6C5-345CD46C68A9}" type="datetime4">
              <a:rPr lang="en-US" smtClean="0"/>
              <a:pPr/>
              <a:t>October 7,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2544D9-E8EB-4DFC-9BAC-8FC5CFB1A919}" type="datetime4">
              <a:rPr lang="en-US" smtClean="0"/>
              <a:pPr/>
              <a:t>October 7, 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F894904-8048-429B-BF77-F17DA8F8287B}" type="datetime4">
              <a:rPr lang="en-US" smtClean="0"/>
              <a:pPr/>
              <a:t>October 7,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6441D7B3-F7C5-4013-AC5D-399DD8DB11FA}" type="datetime4">
              <a:rPr lang="en-US" smtClean="0"/>
              <a:pPr/>
              <a:t>October 7,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</p:sldLayoutIdLst>
  <p:hf sldNum="0" hdr="0" ftr="0" dt="0"/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800" dirty="0" smtClean="0"/>
              <a:t>Or, how to find a topic </a:t>
            </a:r>
          </a:p>
          <a:p>
            <a:r>
              <a:rPr lang="en-US" sz="2800" dirty="0" smtClean="0"/>
              <a:t>and persuade your readers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Approaching the argument essay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178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Conclusion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solidFill>
                  <a:srgbClr val="800000"/>
                </a:solidFill>
              </a:rPr>
              <a:t>The golden word again: </a:t>
            </a:r>
            <a:r>
              <a:rPr lang="en-US" dirty="0" smtClean="0">
                <a:solidFill>
                  <a:srgbClr val="FF0000"/>
                </a:solidFill>
              </a:rPr>
              <a:t>“So…”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Television is a harmful influence in modern life, </a:t>
            </a:r>
            <a:r>
              <a:rPr lang="en-US" dirty="0" smtClean="0">
                <a:solidFill>
                  <a:srgbClr val="FF0000"/>
                </a:solidFill>
              </a:rPr>
              <a:t>so</a:t>
            </a:r>
            <a:r>
              <a:rPr lang="en-US" dirty="0" smtClean="0"/>
              <a:t> we should watch less of it and go outside more.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Allowing 16-year-olds to work paying jobs will keep them employed and responsible, </a:t>
            </a:r>
            <a:r>
              <a:rPr lang="en-US" dirty="0" smtClean="0">
                <a:solidFill>
                  <a:srgbClr val="FF0000"/>
                </a:solidFill>
              </a:rPr>
              <a:t>so</a:t>
            </a:r>
            <a:r>
              <a:rPr lang="en-US" dirty="0" smtClean="0"/>
              <a:t> this will result in fewer juvenile offenders.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Men are just as capable of caring for children as women are, </a:t>
            </a:r>
            <a:r>
              <a:rPr lang="en-US" dirty="0" smtClean="0">
                <a:solidFill>
                  <a:srgbClr val="FF0000"/>
                </a:solidFill>
              </a:rPr>
              <a:t>so</a:t>
            </a:r>
            <a:r>
              <a:rPr lang="en-US" dirty="0" smtClean="0"/>
              <a:t> perhaps we can rethink other gender roles as well.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923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4. Homework assignment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en-US" sz="3700" dirty="0" smtClean="0"/>
              <a:t>Choose a topic from our list to argue </a:t>
            </a:r>
            <a:r>
              <a:rPr lang="en-US" sz="3700" dirty="0" smtClean="0">
                <a:solidFill>
                  <a:srgbClr val="800000"/>
                </a:solidFill>
              </a:rPr>
              <a:t>for</a:t>
            </a:r>
            <a:r>
              <a:rPr lang="en-US" sz="3700" dirty="0" smtClean="0"/>
              <a:t> or </a:t>
            </a:r>
            <a:r>
              <a:rPr lang="en-US" sz="3700" dirty="0" smtClean="0">
                <a:solidFill>
                  <a:srgbClr val="800000"/>
                </a:solidFill>
              </a:rPr>
              <a:t>against</a:t>
            </a:r>
            <a:r>
              <a:rPr lang="en-US" sz="3700" dirty="0" smtClean="0"/>
              <a:t> and bring in:</a:t>
            </a:r>
          </a:p>
          <a:p>
            <a:pPr marL="742950" indent="-742950">
              <a:buAutoNum type="arabicParenR"/>
            </a:pPr>
            <a:r>
              <a:rPr lang="en-US" sz="3700" dirty="0" smtClean="0"/>
              <a:t>a </a:t>
            </a:r>
            <a:r>
              <a:rPr lang="en-US" sz="3700" dirty="0" smtClean="0">
                <a:solidFill>
                  <a:srgbClr val="FF0000"/>
                </a:solidFill>
              </a:rPr>
              <a:t>50-word paragraph</a:t>
            </a:r>
            <a:r>
              <a:rPr lang="en-US" sz="3700" dirty="0" smtClean="0"/>
              <a:t> stating why you support or oppose it</a:t>
            </a:r>
          </a:p>
          <a:p>
            <a:pPr marL="742950" indent="-742950">
              <a:buAutoNum type="arabicParenR"/>
            </a:pPr>
            <a:r>
              <a:rPr lang="en-US" sz="3700" dirty="0" smtClean="0"/>
              <a:t>a </a:t>
            </a:r>
            <a:r>
              <a:rPr lang="en-US" sz="3700" dirty="0" smtClean="0">
                <a:solidFill>
                  <a:srgbClr val="FF0000"/>
                </a:solidFill>
              </a:rPr>
              <a:t>bubble map</a:t>
            </a:r>
            <a:r>
              <a:rPr lang="en-US" sz="3700" dirty="0" smtClean="0"/>
              <a:t> showing your brainstorming on the topic</a:t>
            </a:r>
          </a:p>
          <a:p>
            <a:pPr marL="742950" indent="-742950">
              <a:buAutoNum type="arabicParenR"/>
            </a:pPr>
            <a:r>
              <a:rPr lang="en-US" sz="3700" dirty="0" smtClean="0"/>
              <a:t>a </a:t>
            </a:r>
            <a:r>
              <a:rPr lang="en-US" sz="3700" dirty="0" smtClean="0">
                <a:solidFill>
                  <a:srgbClr val="FF0000"/>
                </a:solidFill>
              </a:rPr>
              <a:t>pro and con</a:t>
            </a:r>
            <a:r>
              <a:rPr lang="en-US" sz="3700" dirty="0" smtClean="0"/>
              <a:t> list with at least five items representing each side</a:t>
            </a:r>
            <a:endParaRPr lang="en-US" sz="3700" dirty="0"/>
          </a:p>
        </p:txBody>
      </p:sp>
    </p:spTree>
    <p:extLst>
      <p:ext uri="{BB962C8B-B14F-4D97-AF65-F5344CB8AC3E}">
        <p14:creationId xmlns:p14="http://schemas.microsoft.com/office/powerpoint/2010/main" val="4290338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Our topics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2500" dirty="0" smtClean="0">
                <a:solidFill>
                  <a:srgbClr val="800000"/>
                </a:solidFill>
              </a:rPr>
              <a:t>Either agree or disagree with one of the following:</a:t>
            </a:r>
            <a:endParaRPr lang="en-US" sz="2500" dirty="0">
              <a:solidFill>
                <a:srgbClr val="800000"/>
              </a:solidFill>
            </a:endParaRPr>
          </a:p>
          <a:p>
            <a:pPr marL="0" indent="0">
              <a:buNone/>
            </a:pPr>
            <a:endParaRPr lang="en-US" sz="2500" dirty="0" smtClean="0"/>
          </a:p>
          <a:p>
            <a:pPr marL="342900" indent="-342900">
              <a:buFont typeface="Arial"/>
              <a:buChar char="•"/>
            </a:pPr>
            <a:r>
              <a:rPr lang="en-US" sz="2500" dirty="0" smtClean="0"/>
              <a:t>Prayer should be allowed in public schools.</a:t>
            </a:r>
          </a:p>
          <a:p>
            <a:pPr marL="342900" indent="-342900">
              <a:buFont typeface="Arial"/>
              <a:buChar char="•"/>
            </a:pPr>
            <a:r>
              <a:rPr lang="en-US" sz="2500" dirty="0" smtClean="0"/>
              <a:t>Most </a:t>
            </a:r>
            <a:r>
              <a:rPr lang="en-US" sz="2500" dirty="0" smtClean="0"/>
              <a:t>people on welfare are lazy and don’t want to work.</a:t>
            </a:r>
          </a:p>
          <a:p>
            <a:pPr marL="342900" indent="-342900">
              <a:buFont typeface="Arial"/>
              <a:buChar char="•"/>
            </a:pPr>
            <a:r>
              <a:rPr lang="en-US" sz="2500" dirty="0" smtClean="0"/>
              <a:t>Teenage offenders should be tried as adults in court.</a:t>
            </a:r>
          </a:p>
          <a:p>
            <a:pPr marL="342900" indent="-342900">
              <a:buFont typeface="Arial"/>
              <a:buChar char="•"/>
            </a:pPr>
            <a:r>
              <a:rPr lang="en-US" sz="2500" dirty="0" smtClean="0"/>
              <a:t>School dress codes result in better behavior and grades.</a:t>
            </a:r>
          </a:p>
          <a:p>
            <a:pPr marL="342900" indent="-342900">
              <a:buFont typeface="Arial"/>
              <a:buChar char="•"/>
            </a:pPr>
            <a:r>
              <a:rPr lang="en-US" sz="2500" dirty="0" smtClean="0"/>
              <a:t>People should wait until age 21 to get married.</a:t>
            </a:r>
          </a:p>
          <a:p>
            <a:pPr marL="342900" indent="-342900">
              <a:buFont typeface="Arial"/>
              <a:buChar char="•"/>
            </a:pPr>
            <a:r>
              <a:rPr lang="en-US" sz="2500" dirty="0" smtClean="0"/>
              <a:t>Legalization of drugs would result in less crime.</a:t>
            </a:r>
          </a:p>
        </p:txBody>
      </p:sp>
    </p:spTree>
    <p:extLst>
      <p:ext uri="{BB962C8B-B14F-4D97-AF65-F5344CB8AC3E}">
        <p14:creationId xmlns:p14="http://schemas.microsoft.com/office/powerpoint/2010/main" val="2610046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1. Pick your topic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800000"/>
                </a:solidFill>
                <a:cs typeface="Century"/>
              </a:rPr>
              <a:t>Key questions to consider:</a:t>
            </a:r>
          </a:p>
          <a:p>
            <a:pPr marL="0" indent="0">
              <a:buNone/>
            </a:pPr>
            <a:endParaRPr lang="en-US" dirty="0">
              <a:cs typeface="Century"/>
            </a:endParaRPr>
          </a:p>
          <a:p>
            <a:pPr marL="0" indent="0">
              <a:buNone/>
            </a:pPr>
            <a:r>
              <a:rPr lang="en-US" sz="2400" b="1" dirty="0" smtClean="0">
                <a:cs typeface="Century"/>
              </a:rPr>
              <a:t>1. Is it a controversial topic?</a:t>
            </a:r>
          </a:p>
          <a:p>
            <a:pPr marL="0" indent="0">
              <a:buNone/>
            </a:pPr>
            <a:r>
              <a:rPr lang="en-US" sz="2400" dirty="0">
                <a:cs typeface="Century"/>
              </a:rPr>
              <a:t>	</a:t>
            </a:r>
            <a:r>
              <a:rPr lang="en-US" sz="2400" dirty="0" smtClean="0">
                <a:cs typeface="Century"/>
              </a:rPr>
              <a:t>a. Marijuana should be legalized</a:t>
            </a:r>
            <a:r>
              <a:rPr lang="en-US" sz="2400" dirty="0" smtClean="0">
                <a:solidFill>
                  <a:srgbClr val="FF0000"/>
                </a:solidFill>
                <a:cs typeface="Century"/>
              </a:rPr>
              <a:t>—</a:t>
            </a:r>
            <a:r>
              <a:rPr lang="en-US" sz="2400" b="1" i="1" dirty="0" smtClean="0">
                <a:solidFill>
                  <a:srgbClr val="FF0000"/>
                </a:solidFill>
                <a:cs typeface="Century"/>
              </a:rPr>
              <a:t>yes.</a:t>
            </a:r>
          </a:p>
          <a:p>
            <a:pPr marL="0" indent="0">
              <a:buNone/>
            </a:pPr>
            <a:r>
              <a:rPr lang="en-US" sz="2400" dirty="0">
                <a:cs typeface="Century"/>
              </a:rPr>
              <a:t>	</a:t>
            </a:r>
            <a:r>
              <a:rPr lang="en-US" sz="2400" dirty="0" smtClean="0">
                <a:cs typeface="Century"/>
              </a:rPr>
              <a:t>b. Chocolate is really, really tasty</a:t>
            </a:r>
            <a:r>
              <a:rPr lang="en-US" sz="2400" b="1" i="1" dirty="0" smtClean="0">
                <a:solidFill>
                  <a:srgbClr val="FF0000"/>
                </a:solidFill>
                <a:cs typeface="Century"/>
              </a:rPr>
              <a:t>—no.</a:t>
            </a:r>
            <a:r>
              <a:rPr lang="en-US" sz="2400" dirty="0" smtClean="0">
                <a:cs typeface="Century"/>
              </a:rPr>
              <a:t> </a:t>
            </a:r>
          </a:p>
          <a:p>
            <a:pPr marL="0" indent="0">
              <a:buNone/>
            </a:pPr>
            <a:endParaRPr lang="en-US" sz="2400" dirty="0">
              <a:cs typeface="Century"/>
            </a:endParaRPr>
          </a:p>
          <a:p>
            <a:pPr marL="0" indent="0">
              <a:buNone/>
            </a:pPr>
            <a:r>
              <a:rPr lang="en-US" sz="2400" b="1" dirty="0" smtClean="0">
                <a:cs typeface="Century"/>
              </a:rPr>
              <a:t>2. Are there multiple sides—and people—to consider?</a:t>
            </a:r>
          </a:p>
          <a:p>
            <a:pPr marL="0" indent="0">
              <a:buNone/>
            </a:pPr>
            <a:r>
              <a:rPr lang="en-US" sz="2400" dirty="0">
                <a:cs typeface="Century"/>
              </a:rPr>
              <a:t>	</a:t>
            </a:r>
            <a:r>
              <a:rPr lang="en-US" sz="2400" dirty="0" smtClean="0">
                <a:cs typeface="Century"/>
              </a:rPr>
              <a:t>a. Who is impacted by this issue? </a:t>
            </a:r>
          </a:p>
          <a:p>
            <a:pPr marL="0" indent="0">
              <a:buNone/>
            </a:pPr>
            <a:r>
              <a:rPr lang="en-US" sz="2400" dirty="0">
                <a:cs typeface="Century"/>
              </a:rPr>
              <a:t>	</a:t>
            </a:r>
            <a:r>
              <a:rPr lang="en-US" sz="2400" dirty="0" smtClean="0">
                <a:cs typeface="Century"/>
              </a:rPr>
              <a:t>b. Who is for/against it, and why?</a:t>
            </a:r>
          </a:p>
          <a:p>
            <a:pPr marL="0" indent="0">
              <a:buNone/>
            </a:pPr>
            <a:endParaRPr lang="en-US" sz="2400" dirty="0">
              <a:cs typeface="Century"/>
            </a:endParaRPr>
          </a:p>
          <a:p>
            <a:pPr marL="0" indent="0">
              <a:buNone/>
            </a:pPr>
            <a:r>
              <a:rPr lang="en-US" sz="2400" b="1" dirty="0" smtClean="0">
                <a:cs typeface="Century"/>
              </a:rPr>
              <a:t>3. Can I write enough about it to fill an entire essay?</a:t>
            </a:r>
          </a:p>
          <a:p>
            <a:pPr marL="0" indent="0">
              <a:buNone/>
            </a:pPr>
            <a:r>
              <a:rPr lang="en-US" sz="2400" dirty="0">
                <a:cs typeface="Century"/>
              </a:rPr>
              <a:t>	</a:t>
            </a:r>
            <a:r>
              <a:rPr lang="en-US" sz="2400" dirty="0" smtClean="0">
                <a:cs typeface="Century"/>
              </a:rPr>
              <a:t>a. Are there at least three reasons to back up my argument?</a:t>
            </a:r>
          </a:p>
          <a:p>
            <a:pPr marL="0" indent="0">
              <a:buNone/>
            </a:pPr>
            <a:r>
              <a:rPr lang="en-US" sz="2400" dirty="0">
                <a:cs typeface="Century"/>
              </a:rPr>
              <a:t>	</a:t>
            </a:r>
            <a:r>
              <a:rPr lang="en-US" sz="2400" dirty="0" smtClean="0">
                <a:cs typeface="Century"/>
              </a:rPr>
              <a:t>b. Can I find facts and research to prove my points?</a:t>
            </a:r>
            <a:endParaRPr lang="en-US" sz="2400" dirty="0">
              <a:cs typeface="Century"/>
            </a:endParaRPr>
          </a:p>
        </p:txBody>
      </p:sp>
    </p:spTree>
    <p:extLst>
      <p:ext uri="{BB962C8B-B14F-4D97-AF65-F5344CB8AC3E}">
        <p14:creationId xmlns:p14="http://schemas.microsoft.com/office/powerpoint/2010/main" val="116966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“Hip Hop Planet”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51522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sz="2400" b="1" dirty="0" smtClean="0"/>
              <a:t>1. Is it a controversial issue?</a:t>
            </a:r>
            <a:endParaRPr lang="en-US" sz="2400" b="1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Yes—</a:t>
            </a:r>
            <a:r>
              <a:rPr lang="en-US" sz="2400" dirty="0" smtClean="0"/>
              <a:t>hip hop has very vocal detractors and supporters.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 smtClean="0"/>
              <a:t>2. Are there multiple sides—and people—to consider?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Yes—</a:t>
            </a:r>
            <a:r>
              <a:rPr lang="en-US" sz="2400" dirty="0" smtClean="0"/>
              <a:t>McBride focuses on how opinions on hip hop can vary 	by generation and socioeconomic status.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/>
              <a:t>3. Can I write enough about it to fill an entire essay?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Yes—</a:t>
            </a:r>
            <a:r>
              <a:rPr lang="en-US" sz="2400" dirty="0" smtClean="0"/>
              <a:t>the author has a personal history with hip hop and ties 	his own experiences into the music’s origin and global status.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9957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2. Brainstorm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pPr marL="0" indent="0" algn="ctr">
              <a:buNone/>
            </a:pPr>
            <a:r>
              <a:rPr lang="en-US" sz="2400" dirty="0" smtClean="0">
                <a:solidFill>
                  <a:srgbClr val="800000"/>
                </a:solidFill>
              </a:rPr>
              <a:t>Bubble map:</a:t>
            </a:r>
            <a:endParaRPr lang="en-US" sz="2400" dirty="0">
              <a:solidFill>
                <a:srgbClr val="800000"/>
              </a:solidFill>
            </a:endParaRPr>
          </a:p>
        </p:txBody>
      </p:sp>
      <p:pic>
        <p:nvPicPr>
          <p:cNvPr id="4" name="Picture 3" descr="bubble map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2540508"/>
            <a:ext cx="4114800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694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Now, determine your stance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pPr marL="0" indent="0" algn="ctr">
              <a:buNone/>
            </a:pPr>
            <a:r>
              <a:rPr lang="en-US" sz="2400" dirty="0" smtClean="0">
                <a:solidFill>
                  <a:srgbClr val="800000"/>
                </a:solidFill>
              </a:rPr>
              <a:t>Pro and con:</a:t>
            </a:r>
          </a:p>
          <a:p>
            <a:pPr marL="0" indent="0" algn="ctr">
              <a:buNone/>
            </a:pPr>
            <a:endParaRPr lang="en-US" sz="2400" dirty="0">
              <a:solidFill>
                <a:srgbClr val="800000"/>
              </a:solidFill>
            </a:endParaRPr>
          </a:p>
          <a:p>
            <a:pPr marL="0" indent="0">
              <a:buNone/>
            </a:pPr>
            <a:r>
              <a:rPr lang="en-US" sz="2400" u="sng" dirty="0" smtClean="0">
                <a:solidFill>
                  <a:srgbClr val="2E2224"/>
                </a:solidFill>
              </a:rPr>
              <a:t>THE CASE FOR CENSORSHIP</a:t>
            </a:r>
            <a:r>
              <a:rPr lang="en-US" sz="2400" dirty="0" smtClean="0">
                <a:solidFill>
                  <a:srgbClr val="2E2224"/>
                </a:solidFill>
              </a:rPr>
              <a:t>	</a:t>
            </a:r>
            <a:r>
              <a:rPr lang="en-US" sz="2400" u="sng" dirty="0" smtClean="0">
                <a:solidFill>
                  <a:srgbClr val="2E2224"/>
                </a:solidFill>
              </a:rPr>
              <a:t>THE CASE VS. CENSORSHIP</a:t>
            </a:r>
          </a:p>
          <a:p>
            <a:pPr marL="0" indent="0">
              <a:buNone/>
            </a:pPr>
            <a:endParaRPr lang="en-US" sz="2400" dirty="0">
              <a:solidFill>
                <a:srgbClr val="2E2224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2E2224"/>
                </a:solidFill>
              </a:rPr>
              <a:t>Maintains social order		Violates free speech</a:t>
            </a:r>
          </a:p>
          <a:p>
            <a:pPr marL="0" indent="0">
              <a:buNone/>
            </a:pPr>
            <a:endParaRPr lang="en-US" sz="2400" dirty="0" smtClean="0">
              <a:solidFill>
                <a:srgbClr val="2E2224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2E2224"/>
                </a:solidFill>
              </a:rPr>
              <a:t>Upholds morality			Unfair to artists/writers</a:t>
            </a:r>
          </a:p>
          <a:p>
            <a:pPr marL="0" indent="0">
              <a:buNone/>
            </a:pPr>
            <a:endParaRPr lang="en-US" sz="2400" dirty="0" smtClean="0">
              <a:solidFill>
                <a:srgbClr val="2E2224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2E2224"/>
                </a:solidFill>
              </a:rPr>
              <a:t>Prevents hate speech		Too hard to enforce</a:t>
            </a:r>
            <a:endParaRPr lang="en-US" sz="2400" dirty="0">
              <a:solidFill>
                <a:srgbClr val="2E22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950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3. Essay format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pPr marL="0" indent="0" algn="ctr">
              <a:buNone/>
            </a:pPr>
            <a:r>
              <a:rPr lang="en-US" sz="2600" dirty="0" smtClean="0">
                <a:solidFill>
                  <a:srgbClr val="800000"/>
                </a:solidFill>
              </a:rPr>
              <a:t>Six paragraphs: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	1. Introduction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	2. First body paragraph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	3. Second body paragraph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	4. Third body paragraph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	5. Counterargument with rebuttal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	6. Conclusion</a:t>
            </a:r>
          </a:p>
        </p:txBody>
      </p:sp>
    </p:spTree>
    <p:extLst>
      <p:ext uri="{BB962C8B-B14F-4D97-AF65-F5344CB8AC3E}">
        <p14:creationId xmlns:p14="http://schemas.microsoft.com/office/powerpoint/2010/main" val="1222710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Introduction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Hook:</a:t>
            </a:r>
            <a:r>
              <a:rPr lang="en-US" sz="2800" dirty="0" smtClean="0"/>
              <a:t> Start with question, anecdote, surprising fact, etc.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Background on topic:</a:t>
            </a:r>
            <a:r>
              <a:rPr lang="en-US" sz="2800" dirty="0" smtClean="0"/>
              <a:t> In two or three sentences, explain the issue—how long it’s been around, how widespread it is, why it’s important that we focus on it now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My claim (thesis):</a:t>
            </a:r>
            <a:r>
              <a:rPr lang="en-US" sz="2800" dirty="0" smtClean="0"/>
              <a:t> The main thrust of your essay—</a:t>
            </a:r>
            <a:r>
              <a:rPr lang="en-US" sz="2800" u="sng" dirty="0" smtClean="0"/>
              <a:t>what</a:t>
            </a:r>
            <a:r>
              <a:rPr lang="en-US" sz="2800" dirty="0" smtClean="0"/>
              <a:t> you’re for or against, and </a:t>
            </a:r>
            <a:r>
              <a:rPr lang="en-US" sz="2800" u="sng" dirty="0" smtClean="0"/>
              <a:t>why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498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Body paragraphs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13543" y="1295400"/>
            <a:ext cx="8595360" cy="529730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600" dirty="0" smtClean="0">
                <a:solidFill>
                  <a:srgbClr val="FF0000"/>
                </a:solidFill>
              </a:rPr>
              <a:t>Topic sentence:</a:t>
            </a:r>
            <a:r>
              <a:rPr lang="en-US" sz="2600" dirty="0" smtClean="0"/>
              <a:t> introduction of paragraph’s main subject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 smtClean="0">
                <a:solidFill>
                  <a:srgbClr val="FF0000"/>
                </a:solidFill>
              </a:rPr>
              <a:t>Reason:</a:t>
            </a:r>
            <a:r>
              <a:rPr lang="en-US" sz="2600" dirty="0" smtClean="0"/>
              <a:t> ethos (why I’m qualified to talk about this), pathos (why my argument is morally right) or logos (why my argument makes sense)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 smtClean="0">
                <a:solidFill>
                  <a:srgbClr val="800000"/>
                </a:solidFill>
              </a:rPr>
              <a:t>*Of your three body paragraphs, one should focus on ethos, 	one on pathos and one on logos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>
                <a:solidFill>
                  <a:srgbClr val="FF0000"/>
                </a:solidFill>
              </a:rPr>
              <a:t>Evidence:</a:t>
            </a:r>
            <a:r>
              <a:rPr lang="en-US" sz="2600" dirty="0" smtClean="0"/>
              <a:t> facts, statistics, etc.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 smtClean="0">
                <a:solidFill>
                  <a:srgbClr val="FF0000"/>
                </a:solidFill>
              </a:rPr>
              <a:t>Elaboration:</a:t>
            </a:r>
            <a:r>
              <a:rPr lang="en-US" sz="2600" dirty="0" smtClean="0"/>
              <a:t> comment on evidence, as you did with “Amontillado” quotes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 smtClean="0">
                <a:solidFill>
                  <a:srgbClr val="FF0000"/>
                </a:solidFill>
              </a:rPr>
              <a:t>Conclusion sentence:</a:t>
            </a:r>
            <a:r>
              <a:rPr lang="en-US" sz="2600" dirty="0" smtClean="0"/>
              <a:t> wrap up paragraph without repeating any</a:t>
            </a:r>
            <a:r>
              <a:rPr lang="en-US" sz="2400" dirty="0" smtClean="0"/>
              <a:t>thing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8573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Counterargument/rebuttal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Those who don</a:t>
            </a:r>
            <a:r>
              <a:rPr lang="fr-FR" dirty="0" smtClean="0"/>
              <a:t>’</a:t>
            </a:r>
            <a:r>
              <a:rPr lang="en-US" dirty="0" smtClean="0"/>
              <a:t>t agree with me maintain that___________________ </a:t>
            </a:r>
            <a:r>
              <a:rPr lang="en-US" dirty="0" smtClean="0">
                <a:solidFill>
                  <a:srgbClr val="800000"/>
                </a:solidFill>
              </a:rPr>
              <a:t>(state a counterargument and cite a specific quote/source or two)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However, it should be understood that_____________________ </a:t>
            </a:r>
            <a:r>
              <a:rPr lang="en-US" dirty="0" smtClean="0">
                <a:solidFill>
                  <a:srgbClr val="800000"/>
                </a:solidFill>
              </a:rPr>
              <a:t>(your rebuttal—a response to the position you just cited)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idea is supported by__________________________ </a:t>
            </a:r>
            <a:r>
              <a:rPr lang="en-US" dirty="0" smtClean="0">
                <a:solidFill>
                  <a:srgbClr val="800000"/>
                </a:solidFill>
              </a:rPr>
              <a:t>(evidence to back up your rebuttal)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Conclusion sentence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6596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SOHO.thmx</Template>
  <TotalTime>93</TotalTime>
  <Words>450</Words>
  <Application>Microsoft Macintosh PowerPoint</Application>
  <PresentationFormat>On-screen Show (4:3)</PresentationFormat>
  <Paragraphs>113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SOHO</vt:lpstr>
      <vt:lpstr>Approaching the argument essay</vt:lpstr>
      <vt:lpstr>1. Pick your topic</vt:lpstr>
      <vt:lpstr>“Hip Hop Planet”</vt:lpstr>
      <vt:lpstr>2. Brainstorm</vt:lpstr>
      <vt:lpstr>Now, determine your stance</vt:lpstr>
      <vt:lpstr>3. Essay format</vt:lpstr>
      <vt:lpstr>Introduction</vt:lpstr>
      <vt:lpstr>Body paragraphs</vt:lpstr>
      <vt:lpstr>Counterargument/rebuttal</vt:lpstr>
      <vt:lpstr>Conclusion</vt:lpstr>
      <vt:lpstr>4. Homework assignment</vt:lpstr>
      <vt:lpstr>Our topics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Approaching the argument essay</dc:title>
  <dc:creator>mchs wizard</dc:creator>
  <cp:lastModifiedBy>mchs wizard</cp:lastModifiedBy>
  <cp:revision>38</cp:revision>
  <dcterms:created xsi:type="dcterms:W3CDTF">2015-10-06T20:26:55Z</dcterms:created>
  <dcterms:modified xsi:type="dcterms:W3CDTF">2015-10-07T22:08:39Z</dcterms:modified>
</cp:coreProperties>
</file>